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485900" y="4838700"/>
            <a:ext cx="10033000" cy="88900"/>
            <a:chOff x="0" y="0"/>
            <a:chExt cx="10033000" cy="88900"/>
          </a:xfrm>
        </p:grpSpPr>
        <p:pic>
          <p:nvPicPr>
            <p:cNvPr id="12" name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Shape 16"/>
          <p:cNvSpPr/>
          <p:nvPr>
            <p:ph type="title"/>
          </p:nvPr>
        </p:nvSpPr>
        <p:spPr>
          <a:xfrm>
            <a:off x="1117600" y="2209800"/>
            <a:ext cx="107696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1117600" y="5041900"/>
            <a:ext cx="107696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3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33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>
            <a:off x="1485900" y="2070100"/>
            <a:ext cx="10033000" cy="88900"/>
            <a:chOff x="0" y="0"/>
            <a:chExt cx="10033000" cy="88900"/>
          </a:xfrm>
        </p:grpSpPr>
        <p:pic>
          <p:nvPicPr>
            <p:cNvPr id="25" name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hape 29"/>
          <p:cNvSpPr/>
          <p:nvPr>
            <p:ph type="pic" idx="13"/>
          </p:nvPr>
        </p:nvSpPr>
        <p:spPr>
          <a:xfrm>
            <a:off x="1181100" y="3276600"/>
            <a:ext cx="10642600" cy="539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Shape 30"/>
          <p:cNvSpPr/>
          <p:nvPr>
            <p:ph type="title"/>
          </p:nvPr>
        </p:nvSpPr>
        <p:spPr>
          <a:xfrm>
            <a:off x="1117600" y="838200"/>
            <a:ext cx="10769600" cy="11430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1117600" y="2273300"/>
            <a:ext cx="107696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117600" y="3606800"/>
            <a:ext cx="107696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0"/>
          <p:cNvGrpSpPr/>
          <p:nvPr/>
        </p:nvGrpSpPr>
        <p:grpSpPr>
          <a:xfrm>
            <a:off x="1638300" y="4889500"/>
            <a:ext cx="4368800" cy="88900"/>
            <a:chOff x="0" y="0"/>
            <a:chExt cx="4368800" cy="88900"/>
          </a:xfrm>
        </p:grpSpPr>
        <p:pic>
          <p:nvPicPr>
            <p:cNvPr id="47" name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0" y="0"/>
              <a:ext cx="304800" cy="8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20320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336800" y="38100"/>
              <a:ext cx="20320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Shape 51"/>
          <p:cNvSpPr/>
          <p:nvPr>
            <p:ph type="pic" sz="half" idx="13"/>
          </p:nvPr>
        </p:nvSpPr>
        <p:spPr>
          <a:xfrm>
            <a:off x="7002462" y="1746250"/>
            <a:ext cx="4648201" cy="619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1054100" y="1536700"/>
            <a:ext cx="5397500" cy="3225800"/>
          </a:xfrm>
          <a:prstGeom prst="rect">
            <a:avLst/>
          </a:prstGeom>
        </p:spPr>
        <p:txBody>
          <a:bodyPr anchor="b"/>
          <a:lstStyle>
            <a:lvl1pPr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1054100" y="5143500"/>
            <a:ext cx="5397500" cy="3022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292100" y="2438400"/>
            <a:ext cx="12420600" cy="129"/>
          </a:xfrm>
          <a:prstGeom prst="rect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7023100" y="3149600"/>
            <a:ext cx="4851400" cy="5575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850900" y="2921000"/>
            <a:ext cx="5410200" cy="60452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300"/>
              </a:spcBef>
              <a:buBlip>
                <a:blip r:embed="rId2"/>
              </a:buBlip>
              <a:defRPr sz="3300"/>
            </a:lvl1pPr>
            <a:lvl2pPr marL="762000" indent="-381000">
              <a:spcBef>
                <a:spcPts val="3300"/>
              </a:spcBef>
              <a:buBlip>
                <a:blip r:embed="rId2"/>
              </a:buBlip>
              <a:defRPr sz="3300"/>
            </a:lvl2pPr>
            <a:lvl3pPr marL="1143000" indent="-381000">
              <a:spcBef>
                <a:spcPts val="3300"/>
              </a:spcBef>
              <a:buBlip>
                <a:blip r:embed="rId2"/>
              </a:buBlip>
              <a:defRPr sz="3300"/>
            </a:lvl3pPr>
            <a:lvl4pPr marL="1524000" indent="-381000">
              <a:spcBef>
                <a:spcPts val="3300"/>
              </a:spcBef>
              <a:buBlip>
                <a:blip r:embed="rId2"/>
              </a:buBlip>
              <a:defRPr sz="3300"/>
            </a:lvl4pPr>
            <a:lvl5pPr marL="1905000" indent="-381000">
              <a:spcBef>
                <a:spcPts val="3300"/>
              </a:spcBef>
              <a:buBlip>
                <a:blip r:embed="rId2"/>
              </a:buBlip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850900" y="838200"/>
            <a:ext cx="11303000" cy="807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45300" y="5207000"/>
            <a:ext cx="5041900" cy="356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45300" y="990600"/>
            <a:ext cx="50419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1155700" y="990600"/>
            <a:ext cx="5041900" cy="777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17248" y="2438400"/>
            <a:ext cx="12383234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50900" y="838200"/>
            <a:ext cx="11303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850900" y="2755900"/>
            <a:ext cx="11303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66789" y="9245600"/>
            <a:ext cx="283922" cy="3810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1pPr>
      <a:lvl2pPr marL="0" marR="0" indent="228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2pPr>
      <a:lvl3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3pPr>
      <a:lvl4pPr marL="0" marR="0" indent="685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4pPr>
      <a:lvl5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5pPr>
      <a:lvl6pPr marL="0" marR="0" indent="1143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6pPr>
      <a:lvl7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7pPr>
      <a:lvl8pPr marL="0" marR="0" indent="1600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8pPr>
      <a:lvl9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9pPr>
    </p:titleStyle>
    <p:bodyStyle>
      <a:lvl1pPr marL="444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889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333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778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222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667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3111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556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4000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mweb.io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w3cplus.com/sassguide/index.html" TargetMode="Externa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naotu.baidu.com/file/13f0248b2bd4e0e4387b7aa57793aaca?token=738359ea32d02541" TargetMode="Externa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marvin1023/sandal" TargetMode="External"/><Relationship Id="rId3" Type="http://schemas.openxmlformats.org/officeDocument/2006/relationships/image" Target="../media/image64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整站scss设计</a:t>
            </a:r>
          </a:p>
        </p:txBody>
      </p:sp>
      <p:sp>
        <p:nvSpPr>
          <p:cNvPr id="134" name="Shape 13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9397B4"/>
                </a:solidFill>
              </a:rPr>
              <a:t>结一</a:t>
            </a:r>
            <a:r>
              <a:rPr>
                <a:solidFill>
                  <a:srgbClr val="00B000"/>
                </a:solidFill>
              </a:rPr>
              <a:t> </a:t>
            </a:r>
            <a:r>
              <a:rPr>
                <a:solidFill>
                  <a:srgbClr val="919CB4"/>
                </a:solidFill>
              </a:rPr>
              <a:t>(</a:t>
            </a:r>
            <a:r>
              <a:rPr>
                <a:solidFill>
                  <a:srgbClr val="4F8F00"/>
                </a:solidFill>
                <a:hlinkClick r:id="rId2" invalidUrl="" action="" tgtFrame="" tooltip="" history="1" highlightClick="0" endSnd="0"/>
              </a:rPr>
              <a:t>imweb</a:t>
            </a:r>
            <a:r>
              <a:rPr>
                <a:solidFill>
                  <a:srgbClr val="919CB4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3187700"/>
            <a:ext cx="4635500" cy="337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7900" y="4133850"/>
            <a:ext cx="4064000" cy="148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scss支持如何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ques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8763" y="1301750"/>
            <a:ext cx="5784255" cy="307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3494176" y="5022849"/>
            <a:ext cx="6092648" cy="219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1、是否支持css3</a:t>
            </a:r>
          </a:p>
          <a:p>
            <a:pPr algn="l"/>
            <a:r>
              <a:t>2、是否支持响应式</a:t>
            </a:r>
          </a:p>
          <a:p>
            <a:pPr algn="l"/>
            <a:r>
              <a:t>3、是否支持低端浏览器(ie6-8)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6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283366" origin="layout" pathEditMode="relative">
                                      <p:cBhvr>
                                        <p:cTn id="1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9" grpId="4"/>
      <p:bldP build="whole" bldLvl="1" animBg="1" rev="0" advAuto="0" spid="168" grpId="1"/>
      <p:bldP build="whole" bldLvl="1" animBg="1" rev="0" advAuto="0" spid="16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" y="3708400"/>
            <a:ext cx="5003800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4050" y="3600450"/>
            <a:ext cx="5600700" cy="255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9050" y="6343650"/>
            <a:ext cx="6184900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9050" y="1517650"/>
            <a:ext cx="6184900" cy="339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8100" y="1212850"/>
            <a:ext cx="6146800" cy="400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3028950"/>
            <a:ext cx="6515100" cy="369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8350" y="4241800"/>
            <a:ext cx="4330700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F320E9AE-CFB0-4ECA-8C21-3BC474C9599A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530" t="0" r="1153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scss常见问题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scss如何入门</a:t>
            </a:r>
          </a:p>
        </p:txBody>
      </p:sp>
      <p:sp>
        <p:nvSpPr>
          <p:cNvPr id="186" name="Shape 186"/>
          <p:cNvSpPr/>
          <p:nvPr/>
        </p:nvSpPr>
        <p:spPr>
          <a:xfrm>
            <a:off x="5499531" y="7131050"/>
            <a:ext cx="20057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F8F00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sass guide</a:t>
            </a:r>
          </a:p>
        </p:txBody>
      </p:sp>
      <p:pic>
        <p:nvPicPr>
          <p:cNvPr id="187" name="daizo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7600" y="3946946"/>
            <a:ext cx="3149600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314" y="4134692"/>
            <a:ext cx="6327102" cy="2393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  <p:bldP build="whole" bldLvl="1" animBg="1" rev="0" advAuto="0" spid="186" grpId="3"/>
      <p:bldP build="whole" bldLvl="1" animBg="1" rev="0" advAuto="0" spid="188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安装</a:t>
            </a:r>
          </a:p>
        </p:txBody>
      </p:sp>
      <p:pic>
        <p:nvPicPr>
          <p:cNvPr id="191" name="sass-inst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7765" y="5436294"/>
            <a:ext cx="49022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3990771" y="3898900"/>
            <a:ext cx="50232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https://rubygems.org被墙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scss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版本</a:t>
            </a:r>
          </a:p>
        </p:txBody>
      </p:sp>
      <p:sp>
        <p:nvSpPr>
          <p:cNvPr id="195" name="Shape 195"/>
          <p:cNvSpPr/>
          <p:nvPr/>
        </p:nvSpPr>
        <p:spPr>
          <a:xfrm>
            <a:off x="2779255" y="4171441"/>
            <a:ext cx="7459219" cy="275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查看版本：        sass -v</a:t>
            </a:r>
          </a:p>
          <a:p>
            <a:pPr algn="l"/>
            <a:r>
              <a:t>安装pre版本：   gem install sass --pre</a:t>
            </a:r>
          </a:p>
          <a:p>
            <a:pPr algn="l"/>
            <a:r>
              <a:t>升级版本：        gem update sass</a:t>
            </a:r>
          </a:p>
          <a:p>
            <a:pPr algn="l"/>
            <a:r>
              <a:t>卸载：                gem uninstall sass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后缀名</a:t>
            </a:r>
          </a:p>
        </p:txBody>
      </p:sp>
      <p:sp>
        <p:nvSpPr>
          <p:cNvPr id="198" name="Shape 198"/>
          <p:cNvSpPr/>
          <p:nvPr/>
        </p:nvSpPr>
        <p:spPr>
          <a:xfrm>
            <a:off x="5150459" y="4502149"/>
            <a:ext cx="270388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filename.sass</a:t>
            </a:r>
          </a:p>
          <a:p>
            <a:pPr/>
          </a:p>
          <a:p>
            <a:pPr/>
            <a:r>
              <a:t>filename.scss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450" y="3860800"/>
            <a:ext cx="28321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0500" y="3905250"/>
            <a:ext cx="2870200" cy="222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文件名</a:t>
            </a:r>
          </a:p>
        </p:txBody>
      </p:sp>
      <p:sp>
        <p:nvSpPr>
          <p:cNvPr id="204" name="Shape 204"/>
          <p:cNvSpPr/>
          <p:nvPr/>
        </p:nvSpPr>
        <p:spPr>
          <a:xfrm>
            <a:off x="5089423" y="4502149"/>
            <a:ext cx="282595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filename.scss</a:t>
            </a:r>
          </a:p>
          <a:p>
            <a:pPr/>
          </a:p>
          <a:p>
            <a:pPr/>
            <a:r>
              <a:t>_filename.scss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747" b="0"/>
          <a:stretch>
            <a:fillRect/>
          </a:stretch>
        </p:blipFill>
        <p:spPr>
          <a:xfrm>
            <a:off x="1046175" y="819150"/>
            <a:ext cx="4688854" cy="3361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632700" y="817364"/>
            <a:ext cx="4661049" cy="3364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100" y="4737100"/>
            <a:ext cx="4800600" cy="415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83500" y="4483100"/>
            <a:ext cx="4229100" cy="466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2"/>
      <p:bldP build="whole" bldLvl="1" animBg="1" rev="0" advAuto="0" spid="20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中文乱码</a:t>
            </a:r>
          </a:p>
        </p:txBody>
      </p:sp>
      <p:sp>
        <p:nvSpPr>
          <p:cNvPr id="212" name="Shape 212"/>
          <p:cNvSpPr/>
          <p:nvPr/>
        </p:nvSpPr>
        <p:spPr>
          <a:xfrm>
            <a:off x="3243771" y="5607050"/>
            <a:ext cx="6530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文件头部添加@charset "UTF-8";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230"/>
            </a:lvl1pPr>
          </a:lstStyle>
          <a:p>
            <a:pPr/>
            <a:r>
              <a:t>@import</a:t>
            </a:r>
          </a:p>
        </p:txBody>
      </p:sp>
      <p:sp>
        <p:nvSpPr>
          <p:cNvPr id="215" name="Shape 215"/>
          <p:cNvSpPr/>
          <p:nvPr/>
        </p:nvSpPr>
        <p:spPr>
          <a:xfrm>
            <a:off x="3659366" y="4624578"/>
            <a:ext cx="5698999" cy="2434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下划线及后缀名都可以省略</a:t>
            </a:r>
          </a:p>
          <a:p>
            <a:pPr algn="l"/>
          </a:p>
          <a:p>
            <a:pPr algn="l"/>
            <a:r>
              <a:t>      @import “_help.scss”;</a:t>
            </a:r>
          </a:p>
          <a:p>
            <a:pPr algn="l"/>
            <a:r>
              <a:t>      @import “help”;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变量</a:t>
            </a:r>
          </a:p>
        </p:txBody>
      </p:sp>
      <p:sp>
        <p:nvSpPr>
          <p:cNvPr id="218" name="Shape 218"/>
          <p:cNvSpPr/>
          <p:nvPr/>
        </p:nvSpPr>
        <p:spPr>
          <a:xfrm>
            <a:off x="4285730" y="4514849"/>
            <a:ext cx="444627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$color:    #fff;</a:t>
            </a:r>
          </a:p>
          <a:p>
            <a:pPr algn="l"/>
            <a:r>
              <a:t>$color:    #fff !defalut;</a:t>
            </a:r>
          </a:p>
          <a:p>
            <a:pPr algn="l"/>
            <a:r>
              <a:t>$color:    #fff !global;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900" y="730250"/>
            <a:ext cx="7366000" cy="16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2450" y="2565400"/>
            <a:ext cx="5118100" cy="129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9600" y="4083050"/>
            <a:ext cx="5207000" cy="246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5950" y="6769100"/>
            <a:ext cx="5194300" cy="248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3"/>
      <p:bldP build="whole" bldLvl="1" animBg="1" rev="0" advAuto="0" spid="222" grpId="2"/>
      <p:bldP build="whole" bldLvl="1" animBg="1" rev="0" advAuto="0" spid="22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230"/>
            </a:lvl1pPr>
          </a:lstStyle>
          <a:p>
            <a:pPr/>
            <a:r>
              <a:t>@mixin 和 %</a:t>
            </a:r>
          </a:p>
        </p:txBody>
      </p:sp>
      <p:sp>
        <p:nvSpPr>
          <p:cNvPr id="226" name="Shape 226"/>
          <p:cNvSpPr/>
          <p:nvPr/>
        </p:nvSpPr>
        <p:spPr>
          <a:xfrm>
            <a:off x="1336789" y="4946649"/>
            <a:ext cx="10344151" cy="196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@mixin：可传递参数，生成样式拷贝</a:t>
            </a:r>
          </a:p>
          <a:p>
            <a:pPr algn="l"/>
          </a:p>
          <a:p>
            <a:pPr algn="l"/>
            <a:r>
              <a:t>%： 无参数，生成样式提升到css文件头部组合申明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变量</a:t>
            </a:r>
          </a:p>
        </p:txBody>
      </p:sp>
      <p:sp>
        <p:nvSpPr>
          <p:cNvPr id="139" name="Shape 139"/>
          <p:cNvSpPr/>
          <p:nvPr/>
        </p:nvSpPr>
        <p:spPr>
          <a:xfrm>
            <a:off x="2268220" y="4952999"/>
            <a:ext cx="3108961" cy="142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1、颜色</a:t>
            </a:r>
          </a:p>
          <a:p>
            <a:pPr algn="l"/>
            <a:r>
              <a:t>2、z-index层级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5390" y="4089400"/>
            <a:ext cx="5239759" cy="356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2"/>
      <p:bldP build="p" bldLvl="5" animBg="1" rev="0" advAuto="0" spid="13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6450" y="2571750"/>
            <a:ext cx="4483100" cy="579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50" y="406400"/>
            <a:ext cx="6997700" cy="374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4200" y="4546600"/>
            <a:ext cx="5384800" cy="490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2"/>
      <p:bldP build="whole" bldLvl="1" animBg="1" rev="0" advAuto="0" spid="23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230"/>
            </a:lvl1pPr>
          </a:lstStyle>
          <a:p>
            <a:pPr/>
            <a:r>
              <a:t>@extend</a:t>
            </a:r>
          </a:p>
        </p:txBody>
      </p:sp>
      <p:sp>
        <p:nvSpPr>
          <p:cNvPr id="233" name="Shape 233"/>
          <p:cNvSpPr/>
          <p:nvPr/>
        </p:nvSpPr>
        <p:spPr>
          <a:xfrm>
            <a:off x="4236809" y="4654549"/>
            <a:ext cx="454411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@extend .class</a:t>
            </a:r>
          </a:p>
          <a:p>
            <a:pPr algn="l"/>
          </a:p>
          <a:p>
            <a:pPr algn="l"/>
            <a:r>
              <a:t>@extend %placeholder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850" y="3644900"/>
            <a:ext cx="3009900" cy="311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5550" y="4057650"/>
            <a:ext cx="3822700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图片路径</a:t>
            </a:r>
          </a:p>
        </p:txBody>
      </p:sp>
      <p:sp>
        <p:nvSpPr>
          <p:cNvPr id="239" name="Shape 239"/>
          <p:cNvSpPr/>
          <p:nvPr/>
        </p:nvSpPr>
        <p:spPr>
          <a:xfrm>
            <a:off x="3428251" y="5162550"/>
            <a:ext cx="61612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以最终生成的css文件路径为准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0" y="5549900"/>
            <a:ext cx="8356600" cy="335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3050" y="1333500"/>
            <a:ext cx="6413500" cy="35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调试</a:t>
            </a:r>
          </a:p>
        </p:txBody>
      </p:sp>
      <p:sp>
        <p:nvSpPr>
          <p:cNvPr id="245" name="Shape 245"/>
          <p:cNvSpPr/>
          <p:nvPr/>
        </p:nvSpPr>
        <p:spPr>
          <a:xfrm>
            <a:off x="4053929" y="3663950"/>
            <a:ext cx="4909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开启sourcemap(sass 3.3+)</a:t>
            </a:r>
          </a:p>
        </p:txBody>
      </p:sp>
      <p:sp>
        <p:nvSpPr>
          <p:cNvPr id="246" name="Shape 246"/>
          <p:cNvSpPr/>
          <p:nvPr/>
        </p:nvSpPr>
        <p:spPr>
          <a:xfrm>
            <a:off x="3473221" y="5584824"/>
            <a:ext cx="6058358" cy="142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1、编译生成sourcemap文件</a:t>
            </a:r>
          </a:p>
          <a:p>
            <a:pPr algn="l"/>
            <a:r>
              <a:t>2、浏览器开启sourcemap调试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生成sourcemap</a:t>
            </a:r>
          </a:p>
        </p:txBody>
      </p:sp>
      <p:sp>
        <p:nvSpPr>
          <p:cNvPr id="249" name="Shape 249"/>
          <p:cNvSpPr/>
          <p:nvPr/>
        </p:nvSpPr>
        <p:spPr>
          <a:xfrm>
            <a:off x="5650853" y="3848356"/>
            <a:ext cx="171602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SASS命令行</a:t>
            </a:r>
          </a:p>
        </p:txBody>
      </p:sp>
      <p:sp>
        <p:nvSpPr>
          <p:cNvPr id="250" name="Shape 250"/>
          <p:cNvSpPr/>
          <p:nvPr/>
        </p:nvSpPr>
        <p:spPr>
          <a:xfrm>
            <a:off x="4940350" y="5467349"/>
            <a:ext cx="33781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编译工具，koala/prepros</a:t>
            </a:r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8300" y="6286500"/>
            <a:ext cx="2362200" cy="246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115" y="2937067"/>
            <a:ext cx="48895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25850" y="4686300"/>
            <a:ext cx="6007100" cy="38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2"/>
      <p:bldP build="whole" bldLvl="1" animBg="1" rev="0" advAuto="0" spid="25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生成sourcemap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115" y="2959228"/>
            <a:ext cx="48895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5584901" y="3613279"/>
            <a:ext cx="20381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grunt-sass</a:t>
            </a:r>
          </a:p>
        </p:txBody>
      </p:sp>
      <p:sp>
        <p:nvSpPr>
          <p:cNvPr id="258" name="Shape 258"/>
          <p:cNvSpPr/>
          <p:nvPr/>
        </p:nvSpPr>
        <p:spPr>
          <a:xfrm>
            <a:off x="3857269" y="5943600"/>
            <a:ext cx="52902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gulp-sass, gulp-sourcemaps</a:t>
            </a:r>
          </a:p>
        </p:txBody>
      </p:sp>
      <p:pic>
        <p:nvPicPr>
          <p:cNvPr id="2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0200" y="4648329"/>
            <a:ext cx="2387600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8500" y="7054850"/>
            <a:ext cx="4191000" cy="160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2"/>
      <p:bldP build="whole" bldLvl="1" animBg="1" rev="0" advAuto="0" spid="25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浏览器开启sourcemap调试</a:t>
            </a:r>
          </a:p>
        </p:txBody>
      </p:sp>
      <p:sp>
        <p:nvSpPr>
          <p:cNvPr id="263" name="Shape 263"/>
          <p:cNvSpPr/>
          <p:nvPr/>
        </p:nvSpPr>
        <p:spPr>
          <a:xfrm>
            <a:off x="5607786" y="4171069"/>
            <a:ext cx="15860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chrome</a:t>
            </a:r>
          </a:p>
        </p:txBody>
      </p:sp>
      <p:pic>
        <p:nvPicPr>
          <p:cNvPr id="2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5435727"/>
            <a:ext cx="1651000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017726" y="5473827"/>
            <a:ext cx="6259874" cy="3888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2927" y="2948252"/>
            <a:ext cx="6397746" cy="898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  <p:bldP build="whole" bldLvl="1" animBg="1" rev="0" advAuto="0" spid="265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浏览器开启sourcemap调试</a:t>
            </a:r>
          </a:p>
        </p:txBody>
      </p:sp>
      <p:pic>
        <p:nvPicPr>
          <p:cNvPr id="2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2874" y="6300761"/>
            <a:ext cx="8306427" cy="257843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5812256" y="4972050"/>
            <a:ext cx="13802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firefox</a:t>
            </a:r>
          </a:p>
        </p:txBody>
      </p:sp>
      <p:pic>
        <p:nvPicPr>
          <p:cNvPr id="2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857" y="6263039"/>
            <a:ext cx="1860396" cy="2208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7500" y="2974975"/>
            <a:ext cx="4749800" cy="139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2"/>
      <p:bldP build="whole" bldLvl="1" animBg="1" rev="0" advAuto="0" spid="2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1460500"/>
            <a:ext cx="5029200" cy="468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8100" y="1174750"/>
            <a:ext cx="4368800" cy="525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2050" y="6807200"/>
            <a:ext cx="7327900" cy="193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2"/>
      <p:bldP build="whole" bldLvl="1" animBg="1" rev="0" advAuto="0" spid="14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FB6DE4E8-4FA8-445F-8BCF-2E7E810AD59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89" t="0" r="488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制定scss规范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305661" y="2362198"/>
            <a:ext cx="10089034" cy="52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1、所有导入文件以 _ 开头</a:t>
            </a:r>
          </a:p>
          <a:p>
            <a:pPr algn="l"/>
            <a:r>
              <a:t>2、可覆盖变量定义时加上 !default</a:t>
            </a:r>
          </a:p>
          <a:p>
            <a:pPr algn="l"/>
            <a:r>
              <a:t>3、变量及@function采用驼峰式命名</a:t>
            </a:r>
          </a:p>
          <a:p>
            <a:pPr algn="l"/>
            <a:r>
              <a:t>4、@mixin，%采用中划线命名</a:t>
            </a:r>
          </a:p>
          <a:p>
            <a:pPr algn="l"/>
            <a:r>
              <a:t>5、@mixin中参数有默认值的放在没有默认值前面</a:t>
            </a:r>
          </a:p>
          <a:p>
            <a:pPr algn="l"/>
            <a:r>
              <a:t>6、模块文件的变量在模块文件头部申明</a:t>
            </a:r>
          </a:p>
          <a:p>
            <a:pPr algn="l"/>
            <a:r>
              <a:t>7、如需@extend，请先设计成%</a:t>
            </a:r>
          </a:p>
        </p:txBody>
      </p:sp>
      <p:pic>
        <p:nvPicPr>
          <p:cNvPr id="279" name="guiz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4350" y="825500"/>
            <a:ext cx="1806035" cy="121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8" grpId="2"/>
      <p:bldP build="whole" bldLvl="1" animBg="1" rev="0" advAuto="0" spid="27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scss文件组织管理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5810250" y="7835752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F8F00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组织全览</a:t>
            </a:r>
          </a:p>
        </p:txBody>
      </p:sp>
      <p:pic>
        <p:nvPicPr>
          <p:cNvPr id="2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7495" y="1238250"/>
            <a:ext cx="9220201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17606" y="2489200"/>
            <a:ext cx="3454401" cy="355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53627" y="1245124"/>
            <a:ext cx="3937001" cy="543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73157" y="2845324"/>
            <a:ext cx="3365501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992557" y="3162824"/>
            <a:ext cx="2921001" cy="170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19755 -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419755 -0.000000 L -0.839509 -0.000000" origin="layout" pathEditMode="relative">
                                      <p:cBhvr>
                                        <p:cTn id="10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34579 -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click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9" dur="indefinite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29659 0.000000" origin="layout" pathEditMode="relative">
                                      <p:cBhvr>
                                        <p:cTn id="2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click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8" dur="indefinite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31161 0.000000" origin="layout" pathEditMode="relative">
                                      <p:cBhvr>
                                        <p:cTn id="32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mph" nodeType="clickEffect" presetID="9" grpId="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37" dur="indefinite" fill="hold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32652 0.000000" origin="layout" pathEditMode="relative">
                                      <p:cBhvr>
                                        <p:cTn id="4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4"/>
      <p:bldP build="whole" bldLvl="1" animBg="1" rev="0" advAuto="0" spid="286" grpId="6"/>
      <p:bldP build="whole" bldLvl="1" animBg="1" rev="0" advAuto="0" spid="287" grpId="8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145" y="2203565"/>
            <a:ext cx="34544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3534" y="996900"/>
            <a:ext cx="3937001" cy="543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4522" y="2679732"/>
            <a:ext cx="3365501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5169433" y="7631694"/>
            <a:ext cx="2665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common.scss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公用库设计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5096332" y="7435850"/>
            <a:ext cx="13135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F8F00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sandal</a:t>
            </a:r>
          </a:p>
        </p:txBody>
      </p:sp>
      <p:pic>
        <p:nvPicPr>
          <p:cNvPr id="2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00" y="1619250"/>
            <a:ext cx="104902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组件设计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D(_J31~OU5O@6OLBRVLR@B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00316"/>
            <a:ext cx="13004800" cy="752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230"/>
            </a:lvl1pPr>
          </a:lstStyle>
          <a:p>
            <a:pPr/>
            <a:r>
              <a:t>@import</a:t>
            </a:r>
          </a:p>
        </p:txBody>
      </p:sp>
      <p:sp>
        <p:nvSpPr>
          <p:cNvPr id="147" name="Shape 147"/>
          <p:cNvSpPr/>
          <p:nvPr/>
        </p:nvSpPr>
        <p:spPr>
          <a:xfrm>
            <a:off x="1777694" y="5607050"/>
            <a:ext cx="94494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告别css @import的鸡肋，让css真正走向模块化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1301750" y="2087371"/>
            <a:ext cx="1333501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编码声明</a:t>
            </a:r>
          </a:p>
        </p:txBody>
      </p:sp>
      <p:sp>
        <p:nvSpPr>
          <p:cNvPr id="305" name="Shape 305"/>
          <p:cNvSpPr/>
          <p:nvPr/>
        </p:nvSpPr>
        <p:spPr>
          <a:xfrm>
            <a:off x="1301750" y="3330702"/>
            <a:ext cx="1333501" cy="41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文件说明</a:t>
            </a:r>
          </a:p>
        </p:txBody>
      </p:sp>
      <p:sp>
        <p:nvSpPr>
          <p:cNvPr id="306" name="Shape 306"/>
          <p:cNvSpPr/>
          <p:nvPr/>
        </p:nvSpPr>
        <p:spPr>
          <a:xfrm>
            <a:off x="1301750" y="4957571"/>
            <a:ext cx="1333501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结构注释</a:t>
            </a:r>
          </a:p>
        </p:txBody>
      </p:sp>
      <p:sp>
        <p:nvSpPr>
          <p:cNvPr id="307" name="Shape 307"/>
          <p:cNvSpPr/>
          <p:nvPr/>
        </p:nvSpPr>
        <p:spPr>
          <a:xfrm>
            <a:off x="1301750" y="6176771"/>
            <a:ext cx="1333501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变量声明</a:t>
            </a:r>
          </a:p>
        </p:txBody>
      </p:sp>
      <p:sp>
        <p:nvSpPr>
          <p:cNvPr id="308" name="Shape 308"/>
          <p:cNvSpPr/>
          <p:nvPr/>
        </p:nvSpPr>
        <p:spPr>
          <a:xfrm>
            <a:off x="1301750" y="7116571"/>
            <a:ext cx="1333501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导入依赖</a:t>
            </a:r>
          </a:p>
        </p:txBody>
      </p:sp>
      <p:sp>
        <p:nvSpPr>
          <p:cNvPr id="309" name="Shape 309"/>
          <p:cNvSpPr/>
          <p:nvPr/>
        </p:nvSpPr>
        <p:spPr>
          <a:xfrm>
            <a:off x="1301750" y="8056371"/>
            <a:ext cx="1333501" cy="40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样式代码</a:t>
            </a:r>
          </a:p>
        </p:txBody>
      </p:sp>
      <p:sp>
        <p:nvSpPr>
          <p:cNvPr id="310" name="Shape 310"/>
          <p:cNvSpPr/>
          <p:nvPr/>
        </p:nvSpPr>
        <p:spPr>
          <a:xfrm>
            <a:off x="5424551" y="596900"/>
            <a:ext cx="21556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_steps.scss</a:t>
            </a:r>
          </a:p>
        </p:txBody>
      </p:sp>
      <p:pic>
        <p:nvPicPr>
          <p:cNvPr id="3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8200" y="2057400"/>
            <a:ext cx="2743200" cy="4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8350" y="2774950"/>
            <a:ext cx="8547100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6450" y="4546600"/>
            <a:ext cx="5905500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33750" y="7004050"/>
            <a:ext cx="33909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40100" y="7962900"/>
            <a:ext cx="2235200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21050" y="6067425"/>
            <a:ext cx="9664700" cy="69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8"/>
      <p:bldP build="whole" bldLvl="1" animBg="1" rev="0" advAuto="0" spid="311" grpId="1"/>
      <p:bldP build="whole" bldLvl="1" animBg="1" rev="0" advAuto="0" spid="305" grpId="4"/>
      <p:bldP build="whole" bldLvl="1" animBg="1" rev="0" advAuto="0" spid="316" grpId="7"/>
      <p:bldP build="whole" bldLvl="1" animBg="1" rev="0" advAuto="0" spid="314" grpId="9"/>
      <p:bldP build="whole" bldLvl="1" animBg="1" rev="0" advAuto="0" spid="313" grpId="5"/>
      <p:bldP build="whole" bldLvl="1" animBg="1" rev="0" advAuto="0" spid="315" grpId="11"/>
      <p:bldP build="whole" bldLvl="1" animBg="1" rev="0" advAuto="0" spid="308" grpId="10"/>
      <p:bldP build="whole" bldLvl="1" animBg="1" rev="0" advAuto="0" spid="312" grpId="3"/>
      <p:bldP build="whole" bldLvl="1" animBg="1" rev="0" advAuto="0" spid="309" grpId="12"/>
      <p:bldP build="whole" bldLvl="1" animBg="1" rev="0" advAuto="0" spid="304" grpId="2"/>
      <p:bldP build="whole" bldLvl="1" animBg="1" rev="0" advAuto="0" spid="306" grpId="6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753780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333" t="0" r="833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switch dir="l"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G_227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1" name="Shape 321"/>
          <p:cNvSpPr/>
          <p:nvPr/>
        </p:nvSpPr>
        <p:spPr>
          <a:xfrm>
            <a:off x="-756147" y="4324350"/>
            <a:ext cx="14517093" cy="1270000"/>
          </a:xfrm>
          <a:prstGeom prst="rect">
            <a:avLst/>
          </a:prstGeom>
          <a:solidFill>
            <a:srgbClr val="000000">
              <a:alpha val="50027"/>
            </a:srgbClr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4416298" y="4502150"/>
            <a:ext cx="308000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谢谢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qq群：78142855, 65581022, 1041263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5150" y="1600200"/>
            <a:ext cx="4254500" cy="161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450" y="3911600"/>
            <a:ext cx="4229100" cy="222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2550" y="3911600"/>
            <a:ext cx="4076700" cy="212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3650" y="6686550"/>
            <a:ext cx="4254500" cy="251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7650" y="6832600"/>
            <a:ext cx="4330700" cy="246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3"/>
      <p:bldP build="whole" bldLvl="1" animBg="1" rev="0" advAuto="0" spid="150" grpId="1"/>
      <p:bldP build="whole" bldLvl="1" animBg="1" rev="0" advAuto="0" spid="152" grpId="4"/>
      <p:bldP build="whole" bldLvl="1" animBg="1" rev="0" advAuto="0" spid="15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层级嵌套</a:t>
            </a:r>
          </a:p>
        </p:txBody>
      </p:sp>
      <p:sp>
        <p:nvSpPr>
          <p:cNvPr id="156" name="Shape 156"/>
          <p:cNvSpPr/>
          <p:nvPr/>
        </p:nvSpPr>
        <p:spPr>
          <a:xfrm>
            <a:off x="2787650" y="5652007"/>
            <a:ext cx="7429500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层级嵌套，视觉更美观，管理更方便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900" y="2705100"/>
            <a:ext cx="7467600" cy="5600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230"/>
            </a:lvl1pPr>
          </a:lstStyle>
          <a:p>
            <a:pPr/>
            <a:r>
              <a:t>@mixin &amp; %</a:t>
            </a:r>
          </a:p>
        </p:txBody>
      </p:sp>
      <p:sp>
        <p:nvSpPr>
          <p:cNvPr id="161" name="Shape 161"/>
          <p:cNvSpPr/>
          <p:nvPr/>
        </p:nvSpPr>
        <p:spPr>
          <a:xfrm>
            <a:off x="4616450" y="5646928"/>
            <a:ext cx="3771900" cy="56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充分利用代码片段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